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Roboto Condensed Bold" charset="1" panose="02000000000000000000"/>
      <p:regular r:id="rId24"/>
    </p:embeddedFont>
    <p:embeddedFont>
      <p:font typeface="Roboto Condensed" charset="1" panose="02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46" t="0" r="-874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1060987">
            <a:off x="8395022" y="-1603437"/>
            <a:ext cx="12247371" cy="15299036"/>
            <a:chOff x="0" y="0"/>
            <a:chExt cx="3225645" cy="40293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25645" cy="4029376"/>
            </a:xfrm>
            <a:custGeom>
              <a:avLst/>
              <a:gdLst/>
              <a:ahLst/>
              <a:cxnLst/>
              <a:rect r="r" b="b" t="t" l="l"/>
              <a:pathLst>
                <a:path h="4029376" w="3225645">
                  <a:moveTo>
                    <a:pt x="0" y="0"/>
                  </a:moveTo>
                  <a:lnTo>
                    <a:pt x="3225645" y="0"/>
                  </a:lnTo>
                  <a:lnTo>
                    <a:pt x="3225645" y="4029376"/>
                  </a:lnTo>
                  <a:lnTo>
                    <a:pt x="0" y="4029376"/>
                  </a:lnTo>
                  <a:close/>
                </a:path>
              </a:pathLst>
            </a:custGeom>
            <a:solidFill>
              <a:srgbClr val="072227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225645" cy="408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44000" y="4098565"/>
            <a:ext cx="8978563" cy="427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3"/>
              </a:lnSpc>
            </a:pPr>
            <a:r>
              <a:rPr lang="en-US" b="true" sz="9609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GIÁM SÁT &amp; KIỂM TRA HIỆU SUẤT WEB SERVER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385921">
            <a:off x="1811542" y="4050978"/>
            <a:ext cx="13559562" cy="542382"/>
          </a:xfrm>
          <a:custGeom>
            <a:avLst/>
            <a:gdLst/>
            <a:ahLst/>
            <a:cxnLst/>
            <a:rect r="r" b="b" t="t" l="l"/>
            <a:pathLst>
              <a:path h="542382" w="13559562">
                <a:moveTo>
                  <a:pt x="0" y="0"/>
                </a:moveTo>
                <a:lnTo>
                  <a:pt x="13559563" y="0"/>
                </a:lnTo>
                <a:lnTo>
                  <a:pt x="13559563" y="542382"/>
                </a:lnTo>
                <a:lnTo>
                  <a:pt x="0" y="542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190053" y="-400110"/>
            <a:ext cx="7561508" cy="5198537"/>
          </a:xfrm>
          <a:custGeom>
            <a:avLst/>
            <a:gdLst/>
            <a:ahLst/>
            <a:cxnLst/>
            <a:rect r="r" b="b" t="t" l="l"/>
            <a:pathLst>
              <a:path h="5198537" w="7561508">
                <a:moveTo>
                  <a:pt x="0" y="0"/>
                </a:moveTo>
                <a:lnTo>
                  <a:pt x="7561507" y="0"/>
                </a:lnTo>
                <a:lnTo>
                  <a:pt x="7561507" y="5198537"/>
                </a:lnTo>
                <a:lnTo>
                  <a:pt x="0" y="5198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3411760" y="8542647"/>
            <a:ext cx="5711110" cy="1620528"/>
          </a:xfrm>
          <a:custGeom>
            <a:avLst/>
            <a:gdLst/>
            <a:ahLst/>
            <a:cxnLst/>
            <a:rect r="r" b="b" t="t" l="l"/>
            <a:pathLst>
              <a:path h="1620528" w="5711110">
                <a:moveTo>
                  <a:pt x="0" y="0"/>
                </a:moveTo>
                <a:lnTo>
                  <a:pt x="5711110" y="0"/>
                </a:lnTo>
                <a:lnTo>
                  <a:pt x="5711110" y="1620528"/>
                </a:lnTo>
                <a:lnTo>
                  <a:pt x="0" y="1620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4108" y="2870282"/>
            <a:ext cx="8889024" cy="5439799"/>
          </a:xfrm>
          <a:custGeom>
            <a:avLst/>
            <a:gdLst/>
            <a:ahLst/>
            <a:cxnLst/>
            <a:rect r="r" b="b" t="t" l="l"/>
            <a:pathLst>
              <a:path h="5439799" w="8889024">
                <a:moveTo>
                  <a:pt x="0" y="0"/>
                </a:moveTo>
                <a:lnTo>
                  <a:pt x="8889024" y="0"/>
                </a:lnTo>
                <a:lnTo>
                  <a:pt x="8889024" y="5439799"/>
                </a:lnTo>
                <a:lnTo>
                  <a:pt x="0" y="5439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" t="0" r="-26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69870" cy="3291272"/>
            </a:xfrm>
            <a:custGeom>
              <a:avLst/>
              <a:gdLst/>
              <a:ahLst/>
              <a:cxnLst/>
              <a:rect r="r" b="b" t="t" l="l"/>
              <a:pathLst>
                <a:path h="3291272" w="5969870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969870" cy="334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79375" y="-1250900"/>
            <a:ext cx="2969200" cy="12496550"/>
            <a:chOff x="0" y="0"/>
            <a:chExt cx="782012" cy="3291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2012" cy="3291272"/>
            </a:xfrm>
            <a:custGeom>
              <a:avLst/>
              <a:gdLst/>
              <a:ahLst/>
              <a:cxnLst/>
              <a:rect r="r" b="b" t="t" l="l"/>
              <a:pathLst>
                <a:path h="3291272" w="78201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82012" cy="334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0356588" y="5013876"/>
            <a:ext cx="10445574" cy="417823"/>
          </a:xfrm>
          <a:custGeom>
            <a:avLst/>
            <a:gdLst/>
            <a:ahLst/>
            <a:cxnLst/>
            <a:rect r="r" b="b" t="t" l="l"/>
            <a:pathLst>
              <a:path h="417823" w="10445574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-2309587" y="5013876"/>
            <a:ext cx="10445574" cy="417823"/>
          </a:xfrm>
          <a:custGeom>
            <a:avLst/>
            <a:gdLst/>
            <a:ahLst/>
            <a:cxnLst/>
            <a:rect r="r" b="b" t="t" l="l"/>
            <a:pathLst>
              <a:path h="417823" w="10445574">
                <a:moveTo>
                  <a:pt x="10445574" y="0"/>
                </a:moveTo>
                <a:lnTo>
                  <a:pt x="0" y="0"/>
                </a:lnTo>
                <a:lnTo>
                  <a:pt x="0" y="417822"/>
                </a:lnTo>
                <a:lnTo>
                  <a:pt x="10445574" y="417822"/>
                </a:lnTo>
                <a:lnTo>
                  <a:pt x="104455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731322" y="81307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4716868" y="81307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-1731322" y="6707407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4716868" y="6707407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22112" y="2710593"/>
            <a:ext cx="12248352" cy="6244677"/>
          </a:xfrm>
          <a:custGeom>
            <a:avLst/>
            <a:gdLst/>
            <a:ahLst/>
            <a:cxnLst/>
            <a:rect r="r" b="b" t="t" l="l"/>
            <a:pathLst>
              <a:path h="6244677" w="12248352">
                <a:moveTo>
                  <a:pt x="0" y="0"/>
                </a:moveTo>
                <a:lnTo>
                  <a:pt x="12248351" y="0"/>
                </a:lnTo>
                <a:lnTo>
                  <a:pt x="12248351" y="6244677"/>
                </a:lnTo>
                <a:lnTo>
                  <a:pt x="0" y="6244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90" r="0" b="-259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94672" y="287665"/>
            <a:ext cx="11498656" cy="190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Prometheus – Hệ thống giám sát và thu thập số liệu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70375" y="6665717"/>
            <a:ext cx="27488974" cy="5102625"/>
            <a:chOff x="0" y="0"/>
            <a:chExt cx="7239895" cy="1343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343901"/>
            </a:xfrm>
            <a:custGeom>
              <a:avLst/>
              <a:gdLst/>
              <a:ahLst/>
              <a:cxnLst/>
              <a:rect r="r" b="b" t="t" l="l"/>
              <a:pathLst>
                <a:path h="1343901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343901"/>
                  </a:lnTo>
                  <a:lnTo>
                    <a:pt x="0" y="134390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39895" cy="140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2686" y="658369"/>
            <a:ext cx="17235900" cy="5406425"/>
            <a:chOff x="0" y="0"/>
            <a:chExt cx="22981200" cy="72085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025" r="0" b="15293"/>
            <a:stretch>
              <a:fillRect/>
            </a:stretch>
          </p:blipFill>
          <p:spPr>
            <a:xfrm flipH="false" flipV="false">
              <a:off x="0" y="0"/>
              <a:ext cx="11325500" cy="720856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6259" t="0" r="6259" b="0"/>
            <a:stretch>
              <a:fillRect/>
            </a:stretch>
          </p:blipFill>
          <p:spPr>
            <a:xfrm flipH="false" flipV="false">
              <a:off x="11655700" y="0"/>
              <a:ext cx="11325500" cy="343918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21352" r="0" b="21352"/>
            <a:stretch>
              <a:fillRect/>
            </a:stretch>
          </p:blipFill>
          <p:spPr>
            <a:xfrm flipH="false" flipV="false">
              <a:off x="11655700" y="3769383"/>
              <a:ext cx="11325500" cy="3439183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-10800000">
            <a:off x="-94307" y="6296185"/>
            <a:ext cx="18476613" cy="739065"/>
          </a:xfrm>
          <a:custGeom>
            <a:avLst/>
            <a:gdLst/>
            <a:ahLst/>
            <a:cxnLst/>
            <a:rect r="r" b="b" t="t" l="l"/>
            <a:pathLst>
              <a:path h="739065" w="18476613">
                <a:moveTo>
                  <a:pt x="0" y="0"/>
                </a:moveTo>
                <a:lnTo>
                  <a:pt x="18476614" y="0"/>
                </a:lnTo>
                <a:lnTo>
                  <a:pt x="18476614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293542" y="7692474"/>
            <a:ext cx="0" cy="2166254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82686" y="7692474"/>
            <a:ext cx="5662791" cy="154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2"/>
              </a:lnSpc>
            </a:pPr>
            <a:r>
              <a:rPr lang="en-US" sz="5138" b="true">
                <a:solidFill>
                  <a:srgbClr val="F2F2F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2.Grafana – Công cụ trực quan hóa dữ liệu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18209" y="7488975"/>
            <a:ext cx="11366468" cy="236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Grafana giúp tạo dashboard và hiển thị dữ liệu từ Prometheus dưới dạng biểu đồ.</a:t>
            </a:r>
          </a:p>
          <a:p>
            <a:pPr algn="l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Cài đặt:</a:t>
            </a:r>
          </a:p>
          <a:p>
            <a:pPr algn="l" marL="863595" indent="-431797" lvl="1">
              <a:lnSpc>
                <a:spcPts val="4679"/>
              </a:lnSpc>
              <a:buFont typeface="Arial"/>
              <a:buChar char="•"/>
            </a:pPr>
            <a:r>
              <a:rPr lang="en-US" sz="3999" spc="1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(Hình ảnh minh hoạ)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4108" y="2870282"/>
            <a:ext cx="8889024" cy="5439799"/>
          </a:xfrm>
          <a:custGeom>
            <a:avLst/>
            <a:gdLst/>
            <a:ahLst/>
            <a:cxnLst/>
            <a:rect r="r" b="b" t="t" l="l"/>
            <a:pathLst>
              <a:path h="5439799" w="8889024">
                <a:moveTo>
                  <a:pt x="0" y="0"/>
                </a:moveTo>
                <a:lnTo>
                  <a:pt x="8889024" y="0"/>
                </a:lnTo>
                <a:lnTo>
                  <a:pt x="8889024" y="5439799"/>
                </a:lnTo>
                <a:lnTo>
                  <a:pt x="0" y="5439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" t="0" r="-26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69870" cy="3291272"/>
            </a:xfrm>
            <a:custGeom>
              <a:avLst/>
              <a:gdLst/>
              <a:ahLst/>
              <a:cxnLst/>
              <a:rect r="r" b="b" t="t" l="l"/>
              <a:pathLst>
                <a:path h="3291272" w="5969870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969870" cy="334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79375" y="-1250900"/>
            <a:ext cx="2969200" cy="12496550"/>
            <a:chOff x="0" y="0"/>
            <a:chExt cx="782012" cy="3291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2012" cy="3291272"/>
            </a:xfrm>
            <a:custGeom>
              <a:avLst/>
              <a:gdLst/>
              <a:ahLst/>
              <a:cxnLst/>
              <a:rect r="r" b="b" t="t" l="l"/>
              <a:pathLst>
                <a:path h="3291272" w="78201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82012" cy="334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0356588" y="5013876"/>
            <a:ext cx="10445574" cy="417823"/>
          </a:xfrm>
          <a:custGeom>
            <a:avLst/>
            <a:gdLst/>
            <a:ahLst/>
            <a:cxnLst/>
            <a:rect r="r" b="b" t="t" l="l"/>
            <a:pathLst>
              <a:path h="417823" w="10445574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-2309587" y="5013876"/>
            <a:ext cx="10445574" cy="417823"/>
          </a:xfrm>
          <a:custGeom>
            <a:avLst/>
            <a:gdLst/>
            <a:ahLst/>
            <a:cxnLst/>
            <a:rect r="r" b="b" t="t" l="l"/>
            <a:pathLst>
              <a:path h="417823" w="10445574">
                <a:moveTo>
                  <a:pt x="10445574" y="0"/>
                </a:moveTo>
                <a:lnTo>
                  <a:pt x="0" y="0"/>
                </a:lnTo>
                <a:lnTo>
                  <a:pt x="0" y="417822"/>
                </a:lnTo>
                <a:lnTo>
                  <a:pt x="10445574" y="417822"/>
                </a:lnTo>
                <a:lnTo>
                  <a:pt x="104455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731322" y="81307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4716868" y="813078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-1731322" y="6707407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4716868" y="6707407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22112" y="2593272"/>
            <a:ext cx="12363779" cy="6503257"/>
          </a:xfrm>
          <a:custGeom>
            <a:avLst/>
            <a:gdLst/>
            <a:ahLst/>
            <a:cxnLst/>
            <a:rect r="r" b="b" t="t" l="l"/>
            <a:pathLst>
              <a:path h="6503257" w="12363779">
                <a:moveTo>
                  <a:pt x="0" y="0"/>
                </a:moveTo>
                <a:lnTo>
                  <a:pt x="12363779" y="0"/>
                </a:lnTo>
                <a:lnTo>
                  <a:pt x="12363779" y="6503256"/>
                </a:lnTo>
                <a:lnTo>
                  <a:pt x="0" y="65032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80" r="0" b="-38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19292" y="331816"/>
            <a:ext cx="11498656" cy="190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b="true" sz="6399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Grafana – Công cụ trực quan hóa dữ liệu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182927"/>
          </a:xfrm>
          <a:custGeom>
            <a:avLst/>
            <a:gdLst/>
            <a:ahLst/>
            <a:cxnLst/>
            <a:rect r="r" b="b" t="t" l="l"/>
            <a:pathLst>
              <a:path h="8182927" w="16230600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434209" y="2600578"/>
            <a:ext cx="3940583" cy="5246370"/>
            <a:chOff x="0" y="0"/>
            <a:chExt cx="3663950" cy="4878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4"/>
              <a:stretch>
                <a:fillRect l="-39147" t="0" r="-3914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B2DE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434209" y="7500505"/>
            <a:ext cx="3940583" cy="346443"/>
          </a:xfrm>
          <a:custGeom>
            <a:avLst/>
            <a:gdLst/>
            <a:ahLst/>
            <a:cxnLst/>
            <a:rect r="r" b="b" t="t" l="l"/>
            <a:pathLst>
              <a:path h="346443" w="394058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35181" y="4142537"/>
            <a:ext cx="10099027" cy="3945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7"/>
              </a:lnSpc>
            </a:pPr>
            <a:r>
              <a:rPr lang="en-US" sz="2955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1. Apache Benchmark (ab):</a:t>
            </a:r>
            <a:r>
              <a:rPr lang="en-US" sz="2955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Công cụ kiểm tra hiệu suất của máy chủ Apache bằng cách gửi nhiều yêu cầu HTTP</a:t>
            </a:r>
          </a:p>
          <a:p>
            <a:pPr algn="l">
              <a:lnSpc>
                <a:spcPts val="3457"/>
              </a:lnSpc>
            </a:pPr>
          </a:p>
          <a:p>
            <a:pPr algn="l">
              <a:lnSpc>
                <a:spcPts val="3457"/>
              </a:lnSpc>
            </a:pPr>
            <a:r>
              <a:rPr lang="en-US" sz="2955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2. Siege:</a:t>
            </a:r>
            <a:r>
              <a:rPr lang="en-US" sz="2955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Mô phỏng nhiều người dùng truy cập đồng thời vào Web Server để đánh giá khả năng chịu tải.</a:t>
            </a:r>
          </a:p>
          <a:p>
            <a:pPr algn="l">
              <a:lnSpc>
                <a:spcPts val="3457"/>
              </a:lnSpc>
            </a:pPr>
          </a:p>
          <a:p>
            <a:pPr algn="l">
              <a:lnSpc>
                <a:spcPts val="3457"/>
              </a:lnSpc>
            </a:pPr>
            <a:r>
              <a:rPr lang="en-US" sz="2955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3. JMeter:</a:t>
            </a:r>
            <a:r>
              <a:rPr lang="en-US" sz="2955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Công cụ kiểm tra tải mạnh mẽ dành </a:t>
            </a:r>
            <a:r>
              <a:rPr lang="en-US" sz="2955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cho web với khả năng mô phỏng lượng lớn người dùng và thiết lập kịch bản kiểm thử.</a:t>
            </a:r>
          </a:p>
          <a:p>
            <a:pPr algn="l">
              <a:lnSpc>
                <a:spcPts val="345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29073" y="2137150"/>
            <a:ext cx="7056457" cy="2843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Kiểm Tra Tải Hệ Thống</a:t>
            </a:r>
          </a:p>
          <a:p>
            <a:pPr algn="ctr">
              <a:lnSpc>
                <a:spcPts val="7487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3614769" y="838948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6887969" y="-8688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58541" y="-18975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518563" y="7314112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70375" y="6665717"/>
            <a:ext cx="27488974" cy="5102625"/>
            <a:chOff x="0" y="0"/>
            <a:chExt cx="7239895" cy="1343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343901"/>
            </a:xfrm>
            <a:custGeom>
              <a:avLst/>
              <a:gdLst/>
              <a:ahLst/>
              <a:cxnLst/>
              <a:rect r="r" b="b" t="t" l="l"/>
              <a:pathLst>
                <a:path h="1343901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343901"/>
                  </a:lnTo>
                  <a:lnTo>
                    <a:pt x="0" y="134390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39895" cy="140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2686" y="658369"/>
            <a:ext cx="17235900" cy="5406425"/>
            <a:chOff x="0" y="0"/>
            <a:chExt cx="22981200" cy="72085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16927" b="0"/>
            <a:stretch>
              <a:fillRect/>
            </a:stretch>
          </p:blipFill>
          <p:spPr>
            <a:xfrm flipH="false" flipV="false">
              <a:off x="0" y="0"/>
              <a:ext cx="11325500" cy="720856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42839"/>
            <a:stretch>
              <a:fillRect/>
            </a:stretch>
          </p:blipFill>
          <p:spPr>
            <a:xfrm flipH="false" flipV="false">
              <a:off x="11655700" y="0"/>
              <a:ext cx="11325500" cy="343918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42432" r="0" b="0"/>
            <a:stretch>
              <a:fillRect/>
            </a:stretch>
          </p:blipFill>
          <p:spPr>
            <a:xfrm flipH="false" flipV="false">
              <a:off x="11655700" y="3769383"/>
              <a:ext cx="11325500" cy="3439183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-10800000">
            <a:off x="-94307" y="6296185"/>
            <a:ext cx="18476613" cy="739065"/>
          </a:xfrm>
          <a:custGeom>
            <a:avLst/>
            <a:gdLst/>
            <a:ahLst/>
            <a:cxnLst/>
            <a:rect r="r" b="b" t="t" l="l"/>
            <a:pathLst>
              <a:path h="739065" w="18476613">
                <a:moveTo>
                  <a:pt x="0" y="0"/>
                </a:moveTo>
                <a:lnTo>
                  <a:pt x="18476614" y="0"/>
                </a:lnTo>
                <a:lnTo>
                  <a:pt x="18476614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090795" y="7692474"/>
            <a:ext cx="0" cy="2166254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28004" y="7692474"/>
            <a:ext cx="5662791" cy="189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6"/>
              </a:lnSpc>
            </a:pPr>
            <a:r>
              <a:rPr lang="en-US" sz="6338" b="true">
                <a:solidFill>
                  <a:srgbClr val="F2F2F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1. Apache Benchmark (ab)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85757" y="7263849"/>
            <a:ext cx="11366468" cy="292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Apache Benchmark (ab) là công cụ dòng lệnh đi kèm với Apache HTTP Server, dùng để đo hiệu suất của Web Server bằng cách gửi nhiều request cùng lúc.</a:t>
            </a:r>
          </a:p>
          <a:p>
            <a:pPr algn="l">
              <a:lnSpc>
                <a:spcPts val="3860"/>
              </a:lnSpc>
            </a:pP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Cài đặt:</a:t>
            </a:r>
          </a:p>
          <a:p>
            <a:pPr algn="l" marL="712468" indent="-356234" lvl="1">
              <a:lnSpc>
                <a:spcPts val="3860"/>
              </a:lnSpc>
              <a:buFont typeface="Arial"/>
              <a:buChar char="•"/>
            </a:pPr>
            <a:r>
              <a:rPr lang="en-US" sz="3299" spc="164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sudo apt install apache2-utils -y</a:t>
            </a:r>
          </a:p>
          <a:p>
            <a:pPr algn="l" marL="712468" indent="-356234" lvl="1">
              <a:lnSpc>
                <a:spcPts val="3860"/>
              </a:lnSpc>
              <a:buFont typeface="Arial"/>
              <a:buChar char="•"/>
            </a:pPr>
            <a:r>
              <a:rPr lang="en-US" sz="3299" spc="164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ab -n 1000 -c 50 http://localhost:3000/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70375" y="6665717"/>
            <a:ext cx="27488974" cy="5102625"/>
            <a:chOff x="0" y="0"/>
            <a:chExt cx="7239895" cy="1343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343901"/>
            </a:xfrm>
            <a:custGeom>
              <a:avLst/>
              <a:gdLst/>
              <a:ahLst/>
              <a:cxnLst/>
              <a:rect r="r" b="b" t="t" l="l"/>
              <a:pathLst>
                <a:path h="1343901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343901"/>
                  </a:lnTo>
                  <a:lnTo>
                    <a:pt x="0" y="134390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39895" cy="140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2175" y="602681"/>
            <a:ext cx="17235900" cy="5406425"/>
            <a:chOff x="0" y="0"/>
            <a:chExt cx="22981200" cy="72085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22229" b="0"/>
            <a:stretch>
              <a:fillRect/>
            </a:stretch>
          </p:blipFill>
          <p:spPr>
            <a:xfrm flipH="false" flipV="false">
              <a:off x="0" y="0"/>
              <a:ext cx="11325500" cy="720856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2867" t="0" r="2867" b="0"/>
            <a:stretch>
              <a:fillRect/>
            </a:stretch>
          </p:blipFill>
          <p:spPr>
            <a:xfrm flipH="false" flipV="false">
              <a:off x="11655700" y="0"/>
              <a:ext cx="11325500" cy="343918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843"/>
            <a:stretch>
              <a:fillRect/>
            </a:stretch>
          </p:blipFill>
          <p:spPr>
            <a:xfrm flipH="false" flipV="false">
              <a:off x="11655700" y="3769383"/>
              <a:ext cx="11325500" cy="3439183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-10800000">
            <a:off x="-94307" y="6296185"/>
            <a:ext cx="18476613" cy="739065"/>
          </a:xfrm>
          <a:custGeom>
            <a:avLst/>
            <a:gdLst/>
            <a:ahLst/>
            <a:cxnLst/>
            <a:rect r="r" b="b" t="t" l="l"/>
            <a:pathLst>
              <a:path h="739065" w="18476613">
                <a:moveTo>
                  <a:pt x="0" y="0"/>
                </a:moveTo>
                <a:lnTo>
                  <a:pt x="18476614" y="0"/>
                </a:lnTo>
                <a:lnTo>
                  <a:pt x="18476614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293542" y="7692474"/>
            <a:ext cx="0" cy="2166254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82686" y="7575052"/>
            <a:ext cx="5662791" cy="230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2"/>
              </a:lnSpc>
            </a:pPr>
            <a:r>
              <a:rPr lang="en-US" sz="5138" b="true">
                <a:solidFill>
                  <a:srgbClr val="F2F2F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2. Siege - Kiểm tra tải bằng mô phỏng nhiều người dùng.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1607" y="7444824"/>
            <a:ext cx="11366468" cy="257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Siege là công cụ kiểm tra tải nâng cao hơn Apache Benchmark (ab) , hỗ trợ gửi nhiều request đồng thời trong thời gian dài.</a:t>
            </a:r>
          </a:p>
          <a:p>
            <a:pPr algn="l">
              <a:lnSpc>
                <a:spcPts val="4094"/>
              </a:lnSpc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Cài đặt:</a:t>
            </a:r>
          </a:p>
          <a:p>
            <a:pPr algn="l" marL="755647" indent="-377824" lvl="1">
              <a:lnSpc>
                <a:spcPts val="4094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sudo apt install siege -y</a:t>
            </a:r>
          </a:p>
          <a:p>
            <a:pPr algn="l" marL="755647" indent="-377824" lvl="1">
              <a:lnSpc>
                <a:spcPts val="4094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siege -c 100 -t 60s http://localhost:3000/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70375" y="6665717"/>
            <a:ext cx="27488974" cy="5102625"/>
            <a:chOff x="0" y="0"/>
            <a:chExt cx="7239895" cy="1343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343901"/>
            </a:xfrm>
            <a:custGeom>
              <a:avLst/>
              <a:gdLst/>
              <a:ahLst/>
              <a:cxnLst/>
              <a:rect r="r" b="b" t="t" l="l"/>
              <a:pathLst>
                <a:path h="1343901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343901"/>
                  </a:lnTo>
                  <a:lnTo>
                    <a:pt x="0" y="134390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39895" cy="140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2686" y="658369"/>
            <a:ext cx="17235900" cy="5406425"/>
            <a:chOff x="0" y="0"/>
            <a:chExt cx="22981200" cy="72085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934" r="0" b="934"/>
            <a:stretch>
              <a:fillRect/>
            </a:stretch>
          </p:blipFill>
          <p:spPr>
            <a:xfrm flipH="false" flipV="false">
              <a:off x="0" y="0"/>
              <a:ext cx="11325500" cy="720856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43503"/>
            <a:stretch>
              <a:fillRect/>
            </a:stretch>
          </p:blipFill>
          <p:spPr>
            <a:xfrm flipH="false" flipV="false">
              <a:off x="11655700" y="0"/>
              <a:ext cx="11325500" cy="343918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42704"/>
            <a:stretch>
              <a:fillRect/>
            </a:stretch>
          </p:blipFill>
          <p:spPr>
            <a:xfrm flipH="false" flipV="false">
              <a:off x="11655700" y="3769383"/>
              <a:ext cx="11325500" cy="3439183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-10800000">
            <a:off x="-94307" y="6296185"/>
            <a:ext cx="18476613" cy="739065"/>
          </a:xfrm>
          <a:custGeom>
            <a:avLst/>
            <a:gdLst/>
            <a:ahLst/>
            <a:cxnLst/>
            <a:rect r="r" b="b" t="t" l="l"/>
            <a:pathLst>
              <a:path h="739065" w="18476613">
                <a:moveTo>
                  <a:pt x="0" y="0"/>
                </a:moveTo>
                <a:lnTo>
                  <a:pt x="18476614" y="0"/>
                </a:lnTo>
                <a:lnTo>
                  <a:pt x="18476614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090795" y="7692474"/>
            <a:ext cx="0" cy="2166254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50392" y="7541975"/>
            <a:ext cx="5540403" cy="238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2"/>
              </a:lnSpc>
            </a:pPr>
            <a:r>
              <a:rPr lang="en-US" sz="5378" b="true">
                <a:solidFill>
                  <a:srgbClr val="F2F2F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3. JMeter - Công cụ mạnh mẽ để kiểm tra tải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7833" y="7541975"/>
            <a:ext cx="11366468" cy="2252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5"/>
              </a:lnSpc>
            </a:pPr>
            <a:r>
              <a:rPr lang="en-US" sz="3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JMeter là công cụ GUI mạnh mẽ giúp kiểm tra tải bằng cách giả lập nhiều request cùng lúc.</a:t>
            </a:r>
          </a:p>
          <a:p>
            <a:pPr algn="l">
              <a:lnSpc>
                <a:spcPts val="4445"/>
              </a:lnSpc>
            </a:pPr>
            <a:r>
              <a:rPr lang="en-US" sz="3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Cài đặt:</a:t>
            </a:r>
          </a:p>
          <a:p>
            <a:pPr algn="l" marL="820416" indent="-410208" lvl="1">
              <a:lnSpc>
                <a:spcPts val="4445"/>
              </a:lnSpc>
              <a:buFont typeface="Arial"/>
              <a:buChar char="•"/>
            </a:pPr>
            <a:r>
              <a:rPr lang="en-US" sz="3799" spc="1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(Hình ảnh minh hoạ)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182927"/>
          </a:xfrm>
          <a:custGeom>
            <a:avLst/>
            <a:gdLst/>
            <a:ahLst/>
            <a:cxnLst/>
            <a:rect r="r" b="b" t="t" l="l"/>
            <a:pathLst>
              <a:path h="8182927" w="16230600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434209" y="2600578"/>
            <a:ext cx="3940583" cy="5246370"/>
            <a:chOff x="0" y="0"/>
            <a:chExt cx="3663950" cy="4878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4"/>
              <a:stretch>
                <a:fillRect l="-39147" t="0" r="-3914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B2DE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434209" y="7500505"/>
            <a:ext cx="3940583" cy="346443"/>
          </a:xfrm>
          <a:custGeom>
            <a:avLst/>
            <a:gdLst/>
            <a:ahLst/>
            <a:cxnLst/>
            <a:rect r="r" b="b" t="t" l="l"/>
            <a:pathLst>
              <a:path h="346443" w="394058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35423" y="3519162"/>
            <a:ext cx="9072982" cy="487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3860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Giám sát hiệu suất Web Server giúp phát hiện sớm lỗi và tối ưu tài nguyên</a:t>
            </a:r>
          </a:p>
          <a:p>
            <a:pPr algn="l">
              <a:lnSpc>
                <a:spcPts val="3860"/>
              </a:lnSpc>
            </a:pPr>
          </a:p>
          <a:p>
            <a:pPr algn="l" marL="712468" indent="-356234" lvl="1">
              <a:lnSpc>
                <a:spcPts val="3860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Kết hợp nhiều công cụ để giám sát toàn diện</a:t>
            </a:r>
          </a:p>
          <a:p>
            <a:pPr algn="l">
              <a:lnSpc>
                <a:spcPts val="3860"/>
              </a:lnSpc>
            </a:pPr>
          </a:p>
          <a:p>
            <a:pPr algn="l" marL="712468" indent="-356234" lvl="1">
              <a:lnSpc>
                <a:spcPts val="3860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Quan trọng trong bảo mật, chống tấn công DDoS</a:t>
            </a:r>
          </a:p>
          <a:p>
            <a:pPr algn="l">
              <a:lnSpc>
                <a:spcPts val="3860"/>
              </a:lnSpc>
            </a:pPr>
          </a:p>
          <a:p>
            <a:pPr algn="l" marL="712468" indent="-356234" lvl="1">
              <a:lnSpc>
                <a:spcPts val="3860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Thực nghiệm giúp hiểu </a:t>
            </a: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rõ hơn về khả năng chịu tải của hệ thống</a:t>
            </a:r>
          </a:p>
          <a:p>
            <a:pPr algn="l">
              <a:lnSpc>
                <a:spcPts val="38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35423" y="1916565"/>
            <a:ext cx="7056457" cy="225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7599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Kết Luận</a:t>
            </a:r>
          </a:p>
          <a:p>
            <a:pPr algn="l">
              <a:lnSpc>
                <a:spcPts val="889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3614769" y="838948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6887969" y="-8688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58541" y="-18975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518563" y="7314112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381969"/>
            <a:ext cx="5680045" cy="3905031"/>
          </a:xfrm>
          <a:custGeom>
            <a:avLst/>
            <a:gdLst/>
            <a:ahLst/>
            <a:cxnLst/>
            <a:rect r="r" b="b" t="t" l="l"/>
            <a:pathLst>
              <a:path h="3905031" w="5680045">
                <a:moveTo>
                  <a:pt x="0" y="0"/>
                </a:moveTo>
                <a:lnTo>
                  <a:pt x="5680045" y="0"/>
                </a:lnTo>
                <a:lnTo>
                  <a:pt x="5680045" y="3905031"/>
                </a:lnTo>
                <a:lnTo>
                  <a:pt x="0" y="390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607955" y="6381969"/>
            <a:ext cx="5680045" cy="3905031"/>
          </a:xfrm>
          <a:custGeom>
            <a:avLst/>
            <a:gdLst/>
            <a:ahLst/>
            <a:cxnLst/>
            <a:rect r="r" b="b" t="t" l="l"/>
            <a:pathLst>
              <a:path h="3905031" w="5680045">
                <a:moveTo>
                  <a:pt x="0" y="0"/>
                </a:moveTo>
                <a:lnTo>
                  <a:pt x="5680045" y="0"/>
                </a:lnTo>
                <a:lnTo>
                  <a:pt x="5680045" y="3905031"/>
                </a:lnTo>
                <a:lnTo>
                  <a:pt x="0" y="390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0721" y="4402025"/>
            <a:ext cx="8576157" cy="187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4"/>
              </a:lnSpc>
            </a:pPr>
            <a:r>
              <a:rPr lang="en-US" b="true" sz="12499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2116005" y="1543262"/>
            <a:ext cx="20404005" cy="816160"/>
          </a:xfrm>
          <a:custGeom>
            <a:avLst/>
            <a:gdLst/>
            <a:ahLst/>
            <a:cxnLst/>
            <a:rect r="r" b="b" t="t" l="l"/>
            <a:pathLst>
              <a:path h="816160" w="20404005">
                <a:moveTo>
                  <a:pt x="0" y="0"/>
                </a:moveTo>
                <a:lnTo>
                  <a:pt x="20404005" y="0"/>
                </a:lnTo>
                <a:lnTo>
                  <a:pt x="20404005" y="816160"/>
                </a:lnTo>
                <a:lnTo>
                  <a:pt x="0" y="816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8050" y="9749654"/>
            <a:ext cx="18926050" cy="7002250"/>
            <a:chOff x="0" y="0"/>
            <a:chExt cx="4984639" cy="1844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4639" cy="1844214"/>
            </a:xfrm>
            <a:custGeom>
              <a:avLst/>
              <a:gdLst/>
              <a:ahLst/>
              <a:cxnLst/>
              <a:rect r="r" b="b" t="t" l="l"/>
              <a:pathLst>
                <a:path h="1844214" w="4984639">
                  <a:moveTo>
                    <a:pt x="0" y="0"/>
                  </a:moveTo>
                  <a:lnTo>
                    <a:pt x="4984639" y="0"/>
                  </a:lnTo>
                  <a:lnTo>
                    <a:pt x="4984639" y="1844214"/>
                  </a:lnTo>
                  <a:lnTo>
                    <a:pt x="0" y="1844214"/>
                  </a:lnTo>
                  <a:close/>
                </a:path>
              </a:pathLst>
            </a:custGeom>
            <a:solidFill>
              <a:srgbClr val="4FBD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84639" cy="1901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0364" y="2399256"/>
            <a:ext cx="8564611" cy="2744244"/>
          </a:xfrm>
          <a:custGeom>
            <a:avLst/>
            <a:gdLst/>
            <a:ahLst/>
            <a:cxnLst/>
            <a:rect r="r" b="b" t="t" l="l"/>
            <a:pathLst>
              <a:path h="2744244" w="8564611">
                <a:moveTo>
                  <a:pt x="0" y="0"/>
                </a:moveTo>
                <a:lnTo>
                  <a:pt x="8564611" y="0"/>
                </a:lnTo>
                <a:lnTo>
                  <a:pt x="8564611" y="2744244"/>
                </a:lnTo>
                <a:lnTo>
                  <a:pt x="0" y="274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6966" y="5874787"/>
            <a:ext cx="8564611" cy="2744244"/>
          </a:xfrm>
          <a:custGeom>
            <a:avLst/>
            <a:gdLst/>
            <a:ahLst/>
            <a:cxnLst/>
            <a:rect r="r" b="b" t="t" l="l"/>
            <a:pathLst>
              <a:path h="2744244" w="8564611">
                <a:moveTo>
                  <a:pt x="0" y="0"/>
                </a:moveTo>
                <a:lnTo>
                  <a:pt x="8564612" y="0"/>
                </a:lnTo>
                <a:lnTo>
                  <a:pt x="8564612" y="2744244"/>
                </a:lnTo>
                <a:lnTo>
                  <a:pt x="0" y="274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94786" y="5874787"/>
            <a:ext cx="8564611" cy="2744244"/>
          </a:xfrm>
          <a:custGeom>
            <a:avLst/>
            <a:gdLst/>
            <a:ahLst/>
            <a:cxnLst/>
            <a:rect r="r" b="b" t="t" l="l"/>
            <a:pathLst>
              <a:path h="2744244" w="8564611">
                <a:moveTo>
                  <a:pt x="0" y="0"/>
                </a:moveTo>
                <a:lnTo>
                  <a:pt x="8564611" y="0"/>
                </a:lnTo>
                <a:lnTo>
                  <a:pt x="8564611" y="2744244"/>
                </a:lnTo>
                <a:lnTo>
                  <a:pt x="0" y="274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54759" y="2399256"/>
            <a:ext cx="8564611" cy="2744244"/>
          </a:xfrm>
          <a:custGeom>
            <a:avLst/>
            <a:gdLst/>
            <a:ahLst/>
            <a:cxnLst/>
            <a:rect r="r" b="b" t="t" l="l"/>
            <a:pathLst>
              <a:path h="2744244" w="8564611">
                <a:moveTo>
                  <a:pt x="0" y="0"/>
                </a:moveTo>
                <a:lnTo>
                  <a:pt x="8564611" y="0"/>
                </a:lnTo>
                <a:lnTo>
                  <a:pt x="8564611" y="2744244"/>
                </a:lnTo>
                <a:lnTo>
                  <a:pt x="0" y="274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856107"/>
            <a:ext cx="5933725" cy="924672"/>
          </a:xfrm>
          <a:custGeom>
            <a:avLst/>
            <a:gdLst/>
            <a:ahLst/>
            <a:cxnLst/>
            <a:rect r="r" b="b" t="t" l="l"/>
            <a:pathLst>
              <a:path h="924672" w="5933725">
                <a:moveTo>
                  <a:pt x="0" y="0"/>
                </a:moveTo>
                <a:lnTo>
                  <a:pt x="5933725" y="0"/>
                </a:lnTo>
                <a:lnTo>
                  <a:pt x="5933725" y="924672"/>
                </a:lnTo>
                <a:lnTo>
                  <a:pt x="0" y="92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71693" y="1303459"/>
            <a:ext cx="5616307" cy="634175"/>
          </a:xfrm>
          <a:custGeom>
            <a:avLst/>
            <a:gdLst/>
            <a:ahLst/>
            <a:cxnLst/>
            <a:rect r="r" b="b" t="t" l="l"/>
            <a:pathLst>
              <a:path h="634175" w="5616307">
                <a:moveTo>
                  <a:pt x="0" y="0"/>
                </a:moveTo>
                <a:lnTo>
                  <a:pt x="5616307" y="0"/>
                </a:lnTo>
                <a:lnTo>
                  <a:pt x="5616307" y="634175"/>
                </a:lnTo>
                <a:lnTo>
                  <a:pt x="0" y="634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15772" y="1038225"/>
            <a:ext cx="7056457" cy="190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Mục Tiêu</a:t>
            </a:r>
          </a:p>
          <a:p>
            <a:pPr algn="ctr">
              <a:lnSpc>
                <a:spcPts val="748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099749" y="3103086"/>
            <a:ext cx="5239046" cy="2252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</a:pPr>
            <a:r>
              <a:rPr lang="en-US" sz="3800" spc="190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Hiểu khái niệm giám sát hiệu suất Web Server</a:t>
            </a:r>
          </a:p>
          <a:p>
            <a:pPr algn="ctr">
              <a:lnSpc>
                <a:spcPts val="444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506639" y="6682651"/>
            <a:ext cx="6754884" cy="169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</a:pPr>
            <a:r>
              <a:rPr lang="en-US" sz="3834" spc="191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Cách kiểm tra tải hệ thống bằng ab, siege, JMeter</a:t>
            </a:r>
          </a:p>
          <a:p>
            <a:pPr algn="ctr">
              <a:lnSpc>
                <a:spcPts val="448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159999" y="3103086"/>
            <a:ext cx="6852340" cy="217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1"/>
              </a:lnSpc>
            </a:pPr>
            <a:r>
              <a:rPr lang="en-US" sz="3667" spc="183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Tìm hiểu các công cụ giám sát: htop, iostat, netstat, Prometheus, Grafana</a:t>
            </a:r>
          </a:p>
          <a:p>
            <a:pPr algn="ctr">
              <a:lnSpc>
                <a:spcPts val="429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504416" y="6682651"/>
            <a:ext cx="6754884" cy="169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</a:pPr>
            <a:r>
              <a:rPr lang="en-US" sz="3834" spc="191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Thực nghiệm đo hiệu suất Web Server dưới tải cao</a:t>
            </a:r>
          </a:p>
          <a:p>
            <a:pPr algn="ctr">
              <a:lnSpc>
                <a:spcPts val="448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182927"/>
          </a:xfrm>
          <a:custGeom>
            <a:avLst/>
            <a:gdLst/>
            <a:ahLst/>
            <a:cxnLst/>
            <a:rect r="r" b="b" t="t" l="l"/>
            <a:pathLst>
              <a:path h="8182927" w="16230600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434209" y="2600578"/>
            <a:ext cx="3940583" cy="5246370"/>
            <a:chOff x="0" y="0"/>
            <a:chExt cx="3663950" cy="4878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4"/>
              <a:stretch>
                <a:fillRect l="-39147" t="0" r="-3914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B2DE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434209" y="7500505"/>
            <a:ext cx="3940583" cy="346443"/>
          </a:xfrm>
          <a:custGeom>
            <a:avLst/>
            <a:gdLst/>
            <a:ahLst/>
            <a:cxnLst/>
            <a:rect r="r" b="b" t="t" l="l"/>
            <a:pathLst>
              <a:path h="346443" w="394058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01481" y="4850650"/>
            <a:ext cx="9072982" cy="264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Quá trình theo dõi hoạt động của Web Server để phát hiện lỗi, tối ưu hiệu suất và đảm bảo an toàn</a:t>
            </a:r>
          </a:p>
          <a:p>
            <a:pPr algn="l">
              <a:lnSpc>
                <a:spcPts val="3509"/>
              </a:lnSpc>
            </a:pPr>
          </a:p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Giúp phát hiện quá tải, truy cập bất thường, tấn công DDoS và cá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 vấn đề bảo mật khác</a:t>
            </a:r>
          </a:p>
          <a:p>
            <a:pPr algn="l">
              <a:lnSpc>
                <a:spcPts val="350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009744" y="2276380"/>
            <a:ext cx="7056457" cy="298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8"/>
              </a:lnSpc>
            </a:pPr>
            <a:r>
              <a:rPr lang="en-US" sz="6699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Giám Sát Hiệu Suất Web Server Là Gì?</a:t>
            </a:r>
          </a:p>
          <a:p>
            <a:pPr algn="l">
              <a:lnSpc>
                <a:spcPts val="783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3614769" y="838948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6887969" y="-8688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58541" y="-18975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518563" y="7314112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182927"/>
          </a:xfrm>
          <a:custGeom>
            <a:avLst/>
            <a:gdLst/>
            <a:ahLst/>
            <a:cxnLst/>
            <a:rect r="r" b="b" t="t" l="l"/>
            <a:pathLst>
              <a:path h="8182927" w="16230600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434209" y="2600578"/>
            <a:ext cx="3940583" cy="5246370"/>
            <a:chOff x="0" y="0"/>
            <a:chExt cx="3663950" cy="4878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4"/>
              <a:stretch>
                <a:fillRect l="-39147" t="0" r="-3914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B2DE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434209" y="7500505"/>
            <a:ext cx="3940583" cy="346443"/>
          </a:xfrm>
          <a:custGeom>
            <a:avLst/>
            <a:gdLst/>
            <a:ahLst/>
            <a:cxnLst/>
            <a:rect r="r" b="b" t="t" l="l"/>
            <a:pathLst>
              <a:path h="346443" w="394058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9950" y="4219823"/>
            <a:ext cx="9072982" cy="292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3860"/>
              </a:lnSpc>
              <a:buAutoNum type="arabicPeriod" startAt="1"/>
            </a:pPr>
            <a:r>
              <a:rPr lang="en-US" b="true" sz="32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htop </a:t>
            </a: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– Giám sát tài nguyên CPU, RAM</a:t>
            </a:r>
          </a:p>
          <a:p>
            <a:pPr algn="l">
              <a:lnSpc>
                <a:spcPts val="3860"/>
              </a:lnSpc>
            </a:pPr>
          </a:p>
          <a:p>
            <a:pPr algn="l">
              <a:lnSpc>
                <a:spcPts val="3860"/>
              </a:lnSpc>
            </a:pP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2. </a:t>
            </a:r>
            <a:r>
              <a:rPr lang="en-US" sz="3299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iostat </a:t>
            </a: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– Giám sát hiệu suất ổ cứng, I/O</a:t>
            </a:r>
          </a:p>
          <a:p>
            <a:pPr algn="l">
              <a:lnSpc>
                <a:spcPts val="3860"/>
              </a:lnSpc>
            </a:pPr>
          </a:p>
          <a:p>
            <a:pPr algn="l">
              <a:lnSpc>
                <a:spcPts val="3860"/>
              </a:lnSpc>
            </a:pP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3. </a:t>
            </a:r>
            <a:r>
              <a:rPr lang="en-US" sz="3299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netstat </a:t>
            </a: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– Giám sát kết nối mạng, phát hiệ</a:t>
            </a: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 DDoS</a:t>
            </a:r>
          </a:p>
          <a:p>
            <a:pPr algn="l">
              <a:lnSpc>
                <a:spcPts val="38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681427" y="2610103"/>
            <a:ext cx="8996570" cy="18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2"/>
              </a:lnSpc>
            </a:pPr>
            <a:r>
              <a:rPr lang="en-US" sz="6156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Công Cụ Giám Sát Hệ Thống</a:t>
            </a:r>
          </a:p>
          <a:p>
            <a:pPr algn="ctr">
              <a:lnSpc>
                <a:spcPts val="720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3614769" y="838948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6887969" y="-8688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58541" y="-18975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518563" y="7314112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70375" y="6665717"/>
            <a:ext cx="27488974" cy="5102625"/>
            <a:chOff x="0" y="0"/>
            <a:chExt cx="7239895" cy="1343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343901"/>
            </a:xfrm>
            <a:custGeom>
              <a:avLst/>
              <a:gdLst/>
              <a:ahLst/>
              <a:cxnLst/>
              <a:rect r="r" b="b" t="t" l="l"/>
              <a:pathLst>
                <a:path h="1343901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343901"/>
                  </a:lnTo>
                  <a:lnTo>
                    <a:pt x="0" y="134390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39895" cy="140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2686" y="658369"/>
            <a:ext cx="17235900" cy="5406425"/>
            <a:chOff x="0" y="0"/>
            <a:chExt cx="22981200" cy="72085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563" r="0" b="563"/>
            <a:stretch>
              <a:fillRect/>
            </a:stretch>
          </p:blipFill>
          <p:spPr>
            <a:xfrm flipH="false" flipV="false">
              <a:off x="0" y="0"/>
              <a:ext cx="11325500" cy="720856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22704" r="0" b="22704"/>
            <a:stretch>
              <a:fillRect/>
            </a:stretch>
          </p:blipFill>
          <p:spPr>
            <a:xfrm flipH="false" flipV="false">
              <a:off x="11655700" y="0"/>
              <a:ext cx="11325500" cy="343918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22704" r="0" b="22704"/>
            <a:stretch>
              <a:fillRect/>
            </a:stretch>
          </p:blipFill>
          <p:spPr>
            <a:xfrm flipH="false" flipV="false">
              <a:off x="11655700" y="3769383"/>
              <a:ext cx="11325500" cy="3439183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-10800000">
            <a:off x="-94307" y="6296185"/>
            <a:ext cx="18476613" cy="739065"/>
          </a:xfrm>
          <a:custGeom>
            <a:avLst/>
            <a:gdLst/>
            <a:ahLst/>
            <a:cxnLst/>
            <a:rect r="r" b="b" t="t" l="l"/>
            <a:pathLst>
              <a:path h="739065" w="18476613">
                <a:moveTo>
                  <a:pt x="0" y="0"/>
                </a:moveTo>
                <a:lnTo>
                  <a:pt x="18476614" y="0"/>
                </a:lnTo>
                <a:lnTo>
                  <a:pt x="18476614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090795" y="7692474"/>
            <a:ext cx="0" cy="2166254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82686" y="7811139"/>
            <a:ext cx="5512907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5000" b="true">
                <a:solidFill>
                  <a:srgbClr val="F2F2F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1. htop – Giám sát tài nguyên CPU, 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1607" y="7444824"/>
            <a:ext cx="11366468" cy="257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htop là một công cụ giám sát hệ thống theo thời gian thực, giúp theo dõi CPU, RAM, tiến trình đang chạy.</a:t>
            </a:r>
          </a:p>
          <a:p>
            <a:pPr algn="l">
              <a:lnSpc>
                <a:spcPts val="4094"/>
              </a:lnSpc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Cài đặt:</a:t>
            </a:r>
          </a:p>
          <a:p>
            <a:pPr algn="l" marL="755647" indent="-377824" lvl="1">
              <a:lnSpc>
                <a:spcPts val="4094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sudo apt update &amp;&amp; sudo apt install htop -y</a:t>
            </a:r>
          </a:p>
          <a:p>
            <a:pPr algn="l" marL="755647" indent="-377824" lvl="1">
              <a:lnSpc>
                <a:spcPts val="4094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htop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70375" y="6665717"/>
            <a:ext cx="27488974" cy="5102625"/>
            <a:chOff x="0" y="0"/>
            <a:chExt cx="7239895" cy="1343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343901"/>
            </a:xfrm>
            <a:custGeom>
              <a:avLst/>
              <a:gdLst/>
              <a:ahLst/>
              <a:cxnLst/>
              <a:rect r="r" b="b" t="t" l="l"/>
              <a:pathLst>
                <a:path h="1343901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343901"/>
                  </a:lnTo>
                  <a:lnTo>
                    <a:pt x="0" y="134390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39895" cy="140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2686" y="658369"/>
            <a:ext cx="17235900" cy="5406425"/>
            <a:chOff x="0" y="0"/>
            <a:chExt cx="22981200" cy="72085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10446" b="0"/>
            <a:stretch>
              <a:fillRect/>
            </a:stretch>
          </p:blipFill>
          <p:spPr>
            <a:xfrm flipH="false" flipV="false">
              <a:off x="0" y="0"/>
              <a:ext cx="11325500" cy="720856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38961"/>
            <a:stretch>
              <a:fillRect/>
            </a:stretch>
          </p:blipFill>
          <p:spPr>
            <a:xfrm flipH="false" flipV="false">
              <a:off x="11655700" y="0"/>
              <a:ext cx="11325500" cy="343918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8022" r="0" b="28713"/>
            <a:stretch>
              <a:fillRect/>
            </a:stretch>
          </p:blipFill>
          <p:spPr>
            <a:xfrm flipH="false" flipV="false">
              <a:off x="11655700" y="3769383"/>
              <a:ext cx="11325500" cy="3439183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-10800000">
            <a:off x="-94307" y="6296185"/>
            <a:ext cx="18476613" cy="739065"/>
          </a:xfrm>
          <a:custGeom>
            <a:avLst/>
            <a:gdLst/>
            <a:ahLst/>
            <a:cxnLst/>
            <a:rect r="r" b="b" t="t" l="l"/>
            <a:pathLst>
              <a:path h="739065" w="18476613">
                <a:moveTo>
                  <a:pt x="0" y="0"/>
                </a:moveTo>
                <a:lnTo>
                  <a:pt x="18476614" y="0"/>
                </a:lnTo>
                <a:lnTo>
                  <a:pt x="18476614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090795" y="7692474"/>
            <a:ext cx="0" cy="2166254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82686" y="7811139"/>
            <a:ext cx="5512907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5000" b="true">
                <a:solidFill>
                  <a:srgbClr val="F2F2F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2. iostat – Giám sát hiệu suất ổ cứng, I/O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1607" y="7444824"/>
            <a:ext cx="11366468" cy="257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iostat (Input/Output Statistics) là một công cụ trong Linux dùng để theo dõi hiệu suất I/O của CPU và các thiết bị lưu trữ.</a:t>
            </a:r>
          </a:p>
          <a:p>
            <a:pPr algn="l">
              <a:lnSpc>
                <a:spcPts val="4094"/>
              </a:lnSpc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Cài đặt:</a:t>
            </a:r>
          </a:p>
          <a:p>
            <a:pPr algn="l" marL="755647" indent="-377824" lvl="1">
              <a:lnSpc>
                <a:spcPts val="4094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sudo apt install sysstat -y</a:t>
            </a:r>
          </a:p>
          <a:p>
            <a:pPr algn="l" marL="755647" indent="-377824" lvl="1">
              <a:lnSpc>
                <a:spcPts val="4094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iostat -x 2 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70375" y="6665717"/>
            <a:ext cx="27488974" cy="5102625"/>
            <a:chOff x="0" y="0"/>
            <a:chExt cx="7239895" cy="1343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343901"/>
            </a:xfrm>
            <a:custGeom>
              <a:avLst/>
              <a:gdLst/>
              <a:ahLst/>
              <a:cxnLst/>
              <a:rect r="r" b="b" t="t" l="l"/>
              <a:pathLst>
                <a:path h="1343901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343901"/>
                  </a:lnTo>
                  <a:lnTo>
                    <a:pt x="0" y="134390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39895" cy="140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2686" y="658369"/>
            <a:ext cx="17235900" cy="5406425"/>
            <a:chOff x="0" y="0"/>
            <a:chExt cx="22981200" cy="72085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6401" t="0" r="6401" b="0"/>
            <a:stretch>
              <a:fillRect/>
            </a:stretch>
          </p:blipFill>
          <p:spPr>
            <a:xfrm flipH="false" flipV="false">
              <a:off x="0" y="0"/>
              <a:ext cx="11325500" cy="720856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39114"/>
            <a:stretch>
              <a:fillRect/>
            </a:stretch>
          </p:blipFill>
          <p:spPr>
            <a:xfrm flipH="false" flipV="false">
              <a:off x="11655700" y="0"/>
              <a:ext cx="11325500" cy="343918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34961" b="0"/>
            <a:stretch>
              <a:fillRect/>
            </a:stretch>
          </p:blipFill>
          <p:spPr>
            <a:xfrm flipH="false" flipV="false">
              <a:off x="11655700" y="3769383"/>
              <a:ext cx="11325500" cy="3439183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-10800000">
            <a:off x="-94307" y="6296185"/>
            <a:ext cx="18476613" cy="739065"/>
          </a:xfrm>
          <a:custGeom>
            <a:avLst/>
            <a:gdLst/>
            <a:ahLst/>
            <a:cxnLst/>
            <a:rect r="r" b="b" t="t" l="l"/>
            <a:pathLst>
              <a:path h="739065" w="18476613">
                <a:moveTo>
                  <a:pt x="0" y="0"/>
                </a:moveTo>
                <a:lnTo>
                  <a:pt x="18476614" y="0"/>
                </a:lnTo>
                <a:lnTo>
                  <a:pt x="18476614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090795" y="7692474"/>
            <a:ext cx="0" cy="2166254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82686" y="7701999"/>
            <a:ext cx="5512907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5000" b="true">
                <a:solidFill>
                  <a:srgbClr val="F2F2F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  <a:r>
              <a:rPr lang="en-US" sz="5000" b="true">
                <a:solidFill>
                  <a:srgbClr val="F2F2F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3. netstat – Giám sát kết nối mạng, phát hiện DDoS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1607" y="7444824"/>
            <a:ext cx="11366468" cy="257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netstat (Network Statistics) là công cụ giám sát kết nối mạng, cổng mở và lưu lượng mạng.</a:t>
            </a:r>
          </a:p>
          <a:p>
            <a:pPr algn="l">
              <a:lnSpc>
                <a:spcPts val="4094"/>
              </a:lnSpc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Cài đặt:</a:t>
            </a:r>
          </a:p>
          <a:p>
            <a:pPr algn="l" marL="755647" indent="-377824" lvl="1">
              <a:lnSpc>
                <a:spcPts val="4094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sudo apt install net-tools</a:t>
            </a:r>
          </a:p>
          <a:p>
            <a:pPr algn="l" marL="755647" indent="-377824" lvl="1">
              <a:lnSpc>
                <a:spcPts val="4094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netstat -antp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182927"/>
          </a:xfrm>
          <a:custGeom>
            <a:avLst/>
            <a:gdLst/>
            <a:ahLst/>
            <a:cxnLst/>
            <a:rect r="r" b="b" t="t" l="l"/>
            <a:pathLst>
              <a:path h="8182927" w="16230600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434209" y="2600578"/>
            <a:ext cx="3940583" cy="5246370"/>
            <a:chOff x="0" y="0"/>
            <a:chExt cx="3663950" cy="4878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4"/>
              <a:stretch>
                <a:fillRect l="-39147" t="0" r="-3914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B2DE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434209" y="7500505"/>
            <a:ext cx="3940583" cy="346443"/>
          </a:xfrm>
          <a:custGeom>
            <a:avLst/>
            <a:gdLst/>
            <a:ahLst/>
            <a:cxnLst/>
            <a:rect r="r" b="b" t="t" l="l"/>
            <a:pathLst>
              <a:path h="346443" w="394058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46575" y="4791815"/>
            <a:ext cx="8334890" cy="135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3031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1. Prometheus –</a:t>
            </a:r>
            <a:r>
              <a:rPr lang="en-US" sz="303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Hệ thống giám sát và thu thập số liệu</a:t>
            </a:r>
          </a:p>
          <a:p>
            <a:pPr algn="l">
              <a:lnSpc>
                <a:spcPts val="3546"/>
              </a:lnSpc>
            </a:pPr>
          </a:p>
          <a:p>
            <a:pPr algn="l">
              <a:lnSpc>
                <a:spcPts val="3546"/>
              </a:lnSpc>
            </a:pPr>
            <a:r>
              <a:rPr lang="en-US" b="true" sz="303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2. Grafana –</a:t>
            </a:r>
            <a:r>
              <a:rPr lang="en-US" sz="303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Công cụ trực quan hóa dữ liệu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46575" y="2245975"/>
            <a:ext cx="7108094" cy="2882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2"/>
              </a:lnSpc>
            </a:pPr>
            <a:r>
              <a:rPr lang="en-US" sz="6446" b="true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Công Cụ Giám Sát Chuyên Sâu</a:t>
            </a:r>
          </a:p>
          <a:p>
            <a:pPr algn="ctr">
              <a:lnSpc>
                <a:spcPts val="754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3614769" y="838948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6887969" y="-8688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58541" y="-18975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518563" y="7314112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70375" y="6665717"/>
            <a:ext cx="27488974" cy="5102625"/>
            <a:chOff x="0" y="0"/>
            <a:chExt cx="7239895" cy="1343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39895" cy="1343901"/>
            </a:xfrm>
            <a:custGeom>
              <a:avLst/>
              <a:gdLst/>
              <a:ahLst/>
              <a:cxnLst/>
              <a:rect r="r" b="b" t="t" l="l"/>
              <a:pathLst>
                <a:path h="1343901" w="7239895">
                  <a:moveTo>
                    <a:pt x="0" y="0"/>
                  </a:moveTo>
                  <a:lnTo>
                    <a:pt x="7239895" y="0"/>
                  </a:lnTo>
                  <a:lnTo>
                    <a:pt x="7239895" y="1343901"/>
                  </a:lnTo>
                  <a:lnTo>
                    <a:pt x="0" y="1343901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239895" cy="140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6050" y="190084"/>
            <a:ext cx="17235900" cy="5937148"/>
            <a:chOff x="0" y="0"/>
            <a:chExt cx="22981200" cy="791619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7432" t="0" r="1506" b="42856"/>
            <a:stretch>
              <a:fillRect/>
            </a:stretch>
          </p:blipFill>
          <p:spPr>
            <a:xfrm flipH="false" flipV="false">
              <a:off x="0" y="0"/>
              <a:ext cx="11325500" cy="791619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991" r="0" b="62883"/>
            <a:stretch>
              <a:fillRect/>
            </a:stretch>
          </p:blipFill>
          <p:spPr>
            <a:xfrm flipH="false" flipV="false">
              <a:off x="11655700" y="0"/>
              <a:ext cx="11325500" cy="379299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62487" r="0" b="1387"/>
            <a:stretch>
              <a:fillRect/>
            </a:stretch>
          </p:blipFill>
          <p:spPr>
            <a:xfrm flipH="false" flipV="false">
              <a:off x="11655700" y="4123199"/>
              <a:ext cx="11325500" cy="3792999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-10800000">
            <a:off x="-94307" y="6296185"/>
            <a:ext cx="18476613" cy="739065"/>
          </a:xfrm>
          <a:custGeom>
            <a:avLst/>
            <a:gdLst/>
            <a:ahLst/>
            <a:cxnLst/>
            <a:rect r="r" b="b" t="t" l="l"/>
            <a:pathLst>
              <a:path h="739065" w="18476613">
                <a:moveTo>
                  <a:pt x="0" y="0"/>
                </a:moveTo>
                <a:lnTo>
                  <a:pt x="18476614" y="0"/>
                </a:lnTo>
                <a:lnTo>
                  <a:pt x="18476614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090795" y="7692474"/>
            <a:ext cx="0" cy="2166254"/>
          </a:xfrm>
          <a:prstGeom prst="line">
            <a:avLst/>
          </a:prstGeom>
          <a:ln cap="flat" w="66675">
            <a:solidFill>
              <a:srgbClr val="AEF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82686" y="7692474"/>
            <a:ext cx="5512907" cy="213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6"/>
              </a:lnSpc>
            </a:pPr>
            <a:r>
              <a:rPr lang="en-US" sz="4800" b="true">
                <a:solidFill>
                  <a:srgbClr val="F2F2F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1.Prometheus – Hệ thống giám sát và thu thập số liệu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63682" y="7720938"/>
            <a:ext cx="11366468" cy="236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Prometheus là hệ thống giám sát mã nguồn mở, giúp thu thập dữ liệu theo thời gian thực từ Web Server.</a:t>
            </a:r>
          </a:p>
          <a:p>
            <a:pPr algn="l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Cài đặt:</a:t>
            </a:r>
          </a:p>
          <a:p>
            <a:pPr algn="l" marL="863595" indent="-431797" lvl="1">
              <a:lnSpc>
                <a:spcPts val="4679"/>
              </a:lnSpc>
              <a:buFont typeface="Arial"/>
              <a:buChar char="•"/>
            </a:pPr>
            <a:r>
              <a:rPr lang="en-US" sz="3999" spc="1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(Hình ảnh minh hoạ)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DAGhBurXZr8</dc:identifier>
  <dcterms:modified xsi:type="dcterms:W3CDTF">2011-08-01T06:04:30Z</dcterms:modified>
  <cp:revision>1</cp:revision>
  <dc:title>Giám Sát &amp; Kiểm Tra Hiệu Suất Web Server</dc:title>
</cp:coreProperties>
</file>